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Average"/>
      <p:regular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11" Type="http://schemas.openxmlformats.org/officeDocument/2006/relationships/slide" Target="slides/slide6.xml"/><Relationship Id="rId22" Type="http://schemas.openxmlformats.org/officeDocument/2006/relationships/font" Target="fonts/Oswald-bold.fntdata"/><Relationship Id="rId10" Type="http://schemas.openxmlformats.org/officeDocument/2006/relationships/slide" Target="slides/slide5.xml"/><Relationship Id="rId21"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797e1470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797e1470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a34955f3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a34955f3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a34955f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a34955f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797e147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797e147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797e1470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797e1470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797e1470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797e1470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797e1470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797e1470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797e147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797e147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797e1470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797e1470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797e1470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797e1470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797e1470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797e1470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797e1470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797e1470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797e1470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797e1470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36.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35.png"/><Relationship Id="rId5" Type="http://schemas.openxmlformats.org/officeDocument/2006/relationships/image" Target="../media/image2.png"/><Relationship Id="rId6" Type="http://schemas.openxmlformats.org/officeDocument/2006/relationships/image" Target="../media/image25.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8.png"/><Relationship Id="rId11" Type="http://schemas.openxmlformats.org/officeDocument/2006/relationships/image" Target="../media/image18.png"/><Relationship Id="rId10" Type="http://schemas.openxmlformats.org/officeDocument/2006/relationships/image" Target="../media/image29.png"/><Relationship Id="rId9"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7.jpg"/><Relationship Id="rId5" Type="http://schemas.openxmlformats.org/officeDocument/2006/relationships/image" Target="../media/image20.jpg"/><Relationship Id="rId6" Type="http://schemas.openxmlformats.org/officeDocument/2006/relationships/image" Target="../media/image16.jpg"/><Relationship Id="rId7" Type="http://schemas.openxmlformats.org/officeDocument/2006/relationships/image" Target="../media/image19.jpg"/><Relationship Id="rId8"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31.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3.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8" name="Shape 58"/>
        <p:cNvGrpSpPr/>
        <p:nvPr/>
      </p:nvGrpSpPr>
      <p:grpSpPr>
        <a:xfrm>
          <a:off x="0" y="0"/>
          <a:ext cx="0" cy="0"/>
          <a:chOff x="0" y="0"/>
          <a:chExt cx="0" cy="0"/>
        </a:xfrm>
      </p:grpSpPr>
      <p:pic>
        <p:nvPicPr>
          <p:cNvPr id="59" name="Google Shape;59;p13"/>
          <p:cNvPicPr preferRelativeResize="0"/>
          <p:nvPr/>
        </p:nvPicPr>
        <p:blipFill>
          <a:blip r:embed="rId4">
            <a:alphaModFix amt="74000"/>
          </a:blip>
          <a:stretch>
            <a:fillRect/>
          </a:stretch>
        </p:blipFill>
        <p:spPr>
          <a:xfrm>
            <a:off x="0" y="0"/>
            <a:ext cx="9144000" cy="5143500"/>
          </a:xfrm>
          <a:prstGeom prst="rect">
            <a:avLst/>
          </a:prstGeom>
          <a:noFill/>
          <a:ln>
            <a:noFill/>
          </a:ln>
        </p:spPr>
      </p:pic>
      <p:sp>
        <p:nvSpPr>
          <p:cNvPr id="60" name="Google Shape;60;p13"/>
          <p:cNvSpPr txBox="1"/>
          <p:nvPr>
            <p:ph type="ctrTitle"/>
          </p:nvPr>
        </p:nvSpPr>
        <p:spPr>
          <a:xfrm>
            <a:off x="311708" y="5191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Armed.</a:t>
            </a:r>
            <a:endParaRPr>
              <a:solidFill>
                <a:srgbClr val="FFFFFF"/>
              </a:solidFill>
            </a:endParaRPr>
          </a:p>
        </p:txBody>
      </p:sp>
      <p:sp>
        <p:nvSpPr>
          <p:cNvPr id="61" name="Google Shape;61;p13"/>
          <p:cNvSpPr txBox="1"/>
          <p:nvPr>
            <p:ph idx="1" type="subTitle"/>
          </p:nvPr>
        </p:nvSpPr>
        <p:spPr>
          <a:xfrm>
            <a:off x="764525" y="3134901"/>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Object detection</a:t>
            </a:r>
            <a:r>
              <a:rPr lang="en">
                <a:solidFill>
                  <a:srgbClr val="FFFFFF"/>
                </a:solidFill>
              </a:rPr>
              <a:t> for </a:t>
            </a:r>
            <a:r>
              <a:rPr lang="en">
                <a:solidFill>
                  <a:srgbClr val="FFFFFF"/>
                </a:solidFill>
              </a:rPr>
              <a:t>tyrannical</a:t>
            </a:r>
            <a:r>
              <a:rPr lang="en">
                <a:solidFill>
                  <a:srgbClr val="FFFFFF"/>
                </a:solidFill>
              </a:rPr>
              <a:t> police state protection</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id="152" name="Google Shape;152;p22"/>
          <p:cNvPicPr preferRelativeResize="0"/>
          <p:nvPr/>
        </p:nvPicPr>
        <p:blipFill>
          <a:blip r:embed="rId4">
            <a:alphaModFix amt="80000"/>
          </a:blip>
          <a:stretch>
            <a:fillRect/>
          </a:stretch>
        </p:blipFill>
        <p:spPr>
          <a:xfrm>
            <a:off x="0" y="0"/>
            <a:ext cx="9144000" cy="5143500"/>
          </a:xfrm>
          <a:prstGeom prst="rect">
            <a:avLst/>
          </a:prstGeom>
          <a:noFill/>
          <a:ln>
            <a:noFill/>
          </a:ln>
        </p:spPr>
      </p:pic>
      <p:sp>
        <p:nvSpPr>
          <p:cNvPr id="153" name="Google Shape;153;p22"/>
          <p:cNvSpPr txBox="1"/>
          <p:nvPr>
            <p:ph type="title"/>
          </p:nvPr>
        </p:nvSpPr>
        <p:spPr>
          <a:xfrm>
            <a:off x="311700" y="199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esting on Images</a:t>
            </a:r>
            <a:endParaRPr/>
          </a:p>
          <a:p>
            <a:pPr indent="0" lvl="0" marL="0" rtl="0" algn="l">
              <a:spcBef>
                <a:spcPts val="0"/>
              </a:spcBef>
              <a:spcAft>
                <a:spcPts val="0"/>
              </a:spcAft>
              <a:buNone/>
            </a:pPr>
            <a:r>
              <a:t/>
            </a:r>
            <a:endParaRPr/>
          </a:p>
        </p:txBody>
      </p:sp>
      <p:pic>
        <p:nvPicPr>
          <p:cNvPr id="154" name="Google Shape;154;p22"/>
          <p:cNvPicPr preferRelativeResize="0"/>
          <p:nvPr/>
        </p:nvPicPr>
        <p:blipFill>
          <a:blip r:embed="rId5">
            <a:alphaModFix/>
          </a:blip>
          <a:stretch>
            <a:fillRect/>
          </a:stretch>
        </p:blipFill>
        <p:spPr>
          <a:xfrm>
            <a:off x="0" y="4462475"/>
            <a:ext cx="9144001" cy="681025"/>
          </a:xfrm>
          <a:prstGeom prst="rect">
            <a:avLst/>
          </a:prstGeom>
          <a:noFill/>
          <a:ln>
            <a:noFill/>
          </a:ln>
        </p:spPr>
      </p:pic>
      <p:sp>
        <p:nvSpPr>
          <p:cNvPr id="155" name="Google Shape;155;p22"/>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156" name="Google Shape;156;p22"/>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pic>
        <p:nvPicPr>
          <p:cNvPr id="157" name="Google Shape;157;p22"/>
          <p:cNvPicPr preferRelativeResize="0"/>
          <p:nvPr/>
        </p:nvPicPr>
        <p:blipFill>
          <a:blip r:embed="rId6">
            <a:alphaModFix/>
          </a:blip>
          <a:stretch>
            <a:fillRect/>
          </a:stretch>
        </p:blipFill>
        <p:spPr>
          <a:xfrm>
            <a:off x="6257225" y="315175"/>
            <a:ext cx="2765844" cy="4069550"/>
          </a:xfrm>
          <a:prstGeom prst="rect">
            <a:avLst/>
          </a:prstGeom>
          <a:noFill/>
          <a:ln>
            <a:noFill/>
          </a:ln>
        </p:spPr>
      </p:pic>
      <p:pic>
        <p:nvPicPr>
          <p:cNvPr id="158" name="Google Shape;158;p22"/>
          <p:cNvPicPr preferRelativeResize="0"/>
          <p:nvPr/>
        </p:nvPicPr>
        <p:blipFill>
          <a:blip r:embed="rId7">
            <a:alphaModFix/>
          </a:blip>
          <a:stretch>
            <a:fillRect/>
          </a:stretch>
        </p:blipFill>
        <p:spPr>
          <a:xfrm>
            <a:off x="2841532" y="968325"/>
            <a:ext cx="3415692" cy="3416400"/>
          </a:xfrm>
          <a:prstGeom prst="rect">
            <a:avLst/>
          </a:prstGeom>
          <a:noFill/>
          <a:ln>
            <a:noFill/>
          </a:ln>
        </p:spPr>
      </p:pic>
      <p:pic>
        <p:nvPicPr>
          <p:cNvPr id="159" name="Google Shape;159;p22"/>
          <p:cNvPicPr preferRelativeResize="0"/>
          <p:nvPr/>
        </p:nvPicPr>
        <p:blipFill>
          <a:blip r:embed="rId8">
            <a:alphaModFix/>
          </a:blip>
          <a:stretch>
            <a:fillRect/>
          </a:stretch>
        </p:blipFill>
        <p:spPr>
          <a:xfrm>
            <a:off x="481772" y="1291250"/>
            <a:ext cx="2144025" cy="3093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3" name="Shape 163"/>
        <p:cNvGrpSpPr/>
        <p:nvPr/>
      </p:nvGrpSpPr>
      <p:grpSpPr>
        <a:xfrm>
          <a:off x="0" y="0"/>
          <a:ext cx="0" cy="0"/>
          <a:chOff x="0" y="0"/>
          <a:chExt cx="0" cy="0"/>
        </a:xfrm>
      </p:grpSpPr>
      <p:pic>
        <p:nvPicPr>
          <p:cNvPr id="164" name="Google Shape;164;p23"/>
          <p:cNvPicPr preferRelativeResize="0"/>
          <p:nvPr/>
        </p:nvPicPr>
        <p:blipFill>
          <a:blip r:embed="rId4">
            <a:alphaModFix amt="95000"/>
          </a:blip>
          <a:stretch>
            <a:fillRect/>
          </a:stretch>
        </p:blipFill>
        <p:spPr>
          <a:xfrm>
            <a:off x="0" y="0"/>
            <a:ext cx="9144000" cy="5143500"/>
          </a:xfrm>
          <a:prstGeom prst="rect">
            <a:avLst/>
          </a:prstGeom>
          <a:noFill/>
          <a:ln>
            <a:noFill/>
          </a:ln>
        </p:spPr>
      </p:pic>
      <p:sp>
        <p:nvSpPr>
          <p:cNvPr id="165" name="Google Shape;165;p23"/>
          <p:cNvSpPr txBox="1"/>
          <p:nvPr>
            <p:ph type="title"/>
          </p:nvPr>
        </p:nvSpPr>
        <p:spPr>
          <a:xfrm>
            <a:off x="311700" y="368375"/>
            <a:ext cx="358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on a live camera</a:t>
            </a:r>
            <a:r>
              <a:rPr lang="en"/>
              <a:t> </a:t>
            </a:r>
            <a:br>
              <a:rPr lang="en"/>
            </a:br>
            <a:endParaRPr/>
          </a:p>
        </p:txBody>
      </p:sp>
      <p:pic>
        <p:nvPicPr>
          <p:cNvPr id="166" name="Google Shape;166;p23"/>
          <p:cNvPicPr preferRelativeResize="0"/>
          <p:nvPr/>
        </p:nvPicPr>
        <p:blipFill>
          <a:blip r:embed="rId5">
            <a:alphaModFix/>
          </a:blip>
          <a:stretch>
            <a:fillRect/>
          </a:stretch>
        </p:blipFill>
        <p:spPr>
          <a:xfrm>
            <a:off x="0" y="4462475"/>
            <a:ext cx="9144001" cy="681025"/>
          </a:xfrm>
          <a:prstGeom prst="rect">
            <a:avLst/>
          </a:prstGeom>
          <a:noFill/>
          <a:ln>
            <a:noFill/>
          </a:ln>
        </p:spPr>
      </p:pic>
      <p:sp>
        <p:nvSpPr>
          <p:cNvPr id="167" name="Google Shape;167;p23"/>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168" name="Google Shape;168;p23"/>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pic>
        <p:nvPicPr>
          <p:cNvPr id="169" name="Google Shape;169;p23"/>
          <p:cNvPicPr preferRelativeResize="0"/>
          <p:nvPr/>
        </p:nvPicPr>
        <p:blipFill rotWithShape="1">
          <a:blip r:embed="rId6">
            <a:alphaModFix/>
          </a:blip>
          <a:srcRect b="0" l="0" r="872" t="1613"/>
          <a:stretch/>
        </p:blipFill>
        <p:spPr>
          <a:xfrm>
            <a:off x="5856100" y="1431950"/>
            <a:ext cx="3074701" cy="2611951"/>
          </a:xfrm>
          <a:prstGeom prst="rect">
            <a:avLst/>
          </a:prstGeom>
          <a:noFill/>
          <a:ln>
            <a:noFill/>
          </a:ln>
        </p:spPr>
      </p:pic>
      <p:pic>
        <p:nvPicPr>
          <p:cNvPr id="170" name="Google Shape;170;p23"/>
          <p:cNvPicPr preferRelativeResize="0"/>
          <p:nvPr/>
        </p:nvPicPr>
        <p:blipFill rotWithShape="1">
          <a:blip r:embed="rId7">
            <a:alphaModFix/>
          </a:blip>
          <a:srcRect b="0" l="2162" r="0" t="0"/>
          <a:stretch/>
        </p:blipFill>
        <p:spPr>
          <a:xfrm>
            <a:off x="2708925" y="1404775"/>
            <a:ext cx="2786376" cy="2666276"/>
          </a:xfrm>
          <a:prstGeom prst="rect">
            <a:avLst/>
          </a:prstGeom>
          <a:noFill/>
          <a:ln>
            <a:noFill/>
          </a:ln>
        </p:spPr>
      </p:pic>
      <p:sp>
        <p:nvSpPr>
          <p:cNvPr id="171" name="Google Shape;171;p23"/>
          <p:cNvSpPr txBox="1"/>
          <p:nvPr/>
        </p:nvSpPr>
        <p:spPr>
          <a:xfrm>
            <a:off x="330700" y="1291150"/>
            <a:ext cx="2301000" cy="28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swald"/>
                <a:ea typeface="Oswald"/>
                <a:cs typeface="Oswald"/>
                <a:sym typeface="Oswald"/>
              </a:rPr>
              <a:t>The model identified the firearm Live and in </a:t>
            </a:r>
            <a:r>
              <a:rPr lang="en">
                <a:solidFill>
                  <a:srgbClr val="FFFFFF"/>
                </a:solidFill>
                <a:latin typeface="Oswald"/>
                <a:ea typeface="Oswald"/>
                <a:cs typeface="Oswald"/>
                <a:sym typeface="Oswald"/>
              </a:rPr>
              <a:t>different</a:t>
            </a:r>
            <a:r>
              <a:rPr lang="en">
                <a:solidFill>
                  <a:srgbClr val="FFFFFF"/>
                </a:solidFill>
                <a:latin typeface="Oswald"/>
                <a:ea typeface="Oswald"/>
                <a:cs typeface="Oswald"/>
                <a:sym typeface="Oswald"/>
              </a:rPr>
              <a:t> lighting settings!</a:t>
            </a:r>
            <a:endParaRPr>
              <a:solidFill>
                <a:srgbClr val="FFFFFF"/>
              </a:solidFill>
              <a:latin typeface="Oswald"/>
              <a:ea typeface="Oswald"/>
              <a:cs typeface="Oswald"/>
              <a:sym typeface="Oswald"/>
            </a:endParaRPr>
          </a:p>
          <a:p>
            <a:pPr indent="0" lvl="0" marL="0" rtl="0" algn="l">
              <a:spcBef>
                <a:spcPts val="0"/>
              </a:spcBef>
              <a:spcAft>
                <a:spcPts val="0"/>
              </a:spcAft>
              <a:buNone/>
            </a:pPr>
            <a:r>
              <a:t/>
            </a:r>
            <a:endParaRPr>
              <a:solidFill>
                <a:srgbClr val="FFFFFF"/>
              </a:solidFill>
              <a:latin typeface="Oswald"/>
              <a:ea typeface="Oswald"/>
              <a:cs typeface="Oswald"/>
              <a:sym typeface="Oswald"/>
            </a:endParaRPr>
          </a:p>
          <a:p>
            <a:pPr indent="0" lvl="0" marL="0" rtl="0" algn="l">
              <a:spcBef>
                <a:spcPts val="0"/>
              </a:spcBef>
              <a:spcAft>
                <a:spcPts val="0"/>
              </a:spcAft>
              <a:buNone/>
            </a:pPr>
            <a:r>
              <a:rPr lang="en">
                <a:solidFill>
                  <a:srgbClr val="FFFFFF"/>
                </a:solidFill>
                <a:latin typeface="Oswald"/>
                <a:ea typeface="Oswald"/>
                <a:cs typeface="Oswald"/>
                <a:sym typeface="Oswald"/>
              </a:rPr>
              <a:t>This is positive confirmation that a model can be trained to identify a firearm and could play </a:t>
            </a:r>
            <a:r>
              <a:rPr lang="en">
                <a:solidFill>
                  <a:srgbClr val="FFFFFF"/>
                </a:solidFill>
                <a:latin typeface="Oswald"/>
                <a:ea typeface="Oswald"/>
                <a:cs typeface="Oswald"/>
                <a:sym typeface="Oswald"/>
              </a:rPr>
              <a:t>integral</a:t>
            </a:r>
            <a:r>
              <a:rPr lang="en">
                <a:solidFill>
                  <a:srgbClr val="FFFFFF"/>
                </a:solidFill>
                <a:latin typeface="Oswald"/>
                <a:ea typeface="Oswald"/>
                <a:cs typeface="Oswald"/>
                <a:sym typeface="Oswald"/>
              </a:rPr>
              <a:t> part in a security system.</a:t>
            </a:r>
            <a:endParaRPr>
              <a:solidFill>
                <a:srgbClr val="FFFFFF"/>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5" name="Shape 175"/>
        <p:cNvGrpSpPr/>
        <p:nvPr/>
      </p:nvGrpSpPr>
      <p:grpSpPr>
        <a:xfrm>
          <a:off x="0" y="0"/>
          <a:ext cx="0" cy="0"/>
          <a:chOff x="0" y="0"/>
          <a:chExt cx="0" cy="0"/>
        </a:xfrm>
      </p:grpSpPr>
      <p:sp>
        <p:nvSpPr>
          <p:cNvPr id="176" name="Google Shape;176;p24"/>
          <p:cNvSpPr txBox="1"/>
          <p:nvPr>
            <p:ph type="title"/>
          </p:nvPr>
        </p:nvSpPr>
        <p:spPr>
          <a:xfrm>
            <a:off x="311700" y="199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t>
            </a:r>
            <a:endParaRPr/>
          </a:p>
        </p:txBody>
      </p:sp>
      <p:sp>
        <p:nvSpPr>
          <p:cNvPr id="177" name="Google Shape;177;p24"/>
          <p:cNvSpPr txBox="1"/>
          <p:nvPr>
            <p:ph idx="1" type="body"/>
          </p:nvPr>
        </p:nvSpPr>
        <p:spPr>
          <a:xfrm>
            <a:off x="311700" y="968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swald"/>
                <a:ea typeface="Oswald"/>
                <a:cs typeface="Oswald"/>
                <a:sym typeface="Oswald"/>
              </a:rPr>
              <a:t>This</a:t>
            </a:r>
            <a:r>
              <a:rPr lang="en">
                <a:solidFill>
                  <a:srgbClr val="FFFFFF"/>
                </a:solidFill>
                <a:latin typeface="Oswald"/>
                <a:ea typeface="Oswald"/>
                <a:cs typeface="Oswald"/>
                <a:sym typeface="Oswald"/>
              </a:rPr>
              <a:t> project shows that object detection of firearms works and given stronger hardware and more training data a model could be a viable way to protect the people we care about. A system like this could see a person with harmful intent coming and put building on lock down, giving him no way to enter. Imagine the lives that would have been saved if the gunman couldn’t have could have opened the door. </a:t>
            </a:r>
            <a:endParaRPr>
              <a:solidFill>
                <a:srgbClr val="FFFFFF"/>
              </a:solidFill>
              <a:latin typeface="Oswald"/>
              <a:ea typeface="Oswald"/>
              <a:cs typeface="Oswald"/>
              <a:sym typeface="Oswald"/>
            </a:endParaRPr>
          </a:p>
          <a:p>
            <a:pPr indent="0" lvl="0" marL="0" rtl="0" algn="l">
              <a:spcBef>
                <a:spcPts val="1600"/>
              </a:spcBef>
              <a:spcAft>
                <a:spcPts val="1600"/>
              </a:spcAft>
              <a:buNone/>
            </a:pPr>
            <a:r>
              <a:rPr lang="en">
                <a:solidFill>
                  <a:srgbClr val="FFFFFF"/>
                </a:solidFill>
                <a:latin typeface="Oswald"/>
                <a:ea typeface="Oswald"/>
                <a:cs typeface="Oswald"/>
                <a:sym typeface="Oswald"/>
              </a:rPr>
              <a:t>The next steps in this project would be more training on security footage while considering ethical changes and training. Then the build-out of a popup and warning system.</a:t>
            </a:r>
            <a:endParaRPr>
              <a:solidFill>
                <a:srgbClr val="FFFFFF"/>
              </a:solidFill>
              <a:latin typeface="Oswald"/>
              <a:ea typeface="Oswald"/>
              <a:cs typeface="Oswald"/>
              <a:sym typeface="Oswald"/>
            </a:endParaRPr>
          </a:p>
        </p:txBody>
      </p:sp>
      <p:pic>
        <p:nvPicPr>
          <p:cNvPr id="178" name="Google Shape;178;p24"/>
          <p:cNvPicPr preferRelativeResize="0"/>
          <p:nvPr/>
        </p:nvPicPr>
        <p:blipFill>
          <a:blip r:embed="rId3">
            <a:alphaModFix/>
          </a:blip>
          <a:stretch>
            <a:fillRect/>
          </a:stretch>
        </p:blipFill>
        <p:spPr>
          <a:xfrm>
            <a:off x="0" y="4462475"/>
            <a:ext cx="9144001" cy="681025"/>
          </a:xfrm>
          <a:prstGeom prst="rect">
            <a:avLst/>
          </a:prstGeom>
          <a:noFill/>
          <a:ln>
            <a:noFill/>
          </a:ln>
        </p:spPr>
      </p:pic>
      <p:sp>
        <p:nvSpPr>
          <p:cNvPr id="179" name="Google Shape;179;p24"/>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180" name="Google Shape;180;p24"/>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4" name="Shape 184"/>
        <p:cNvGrpSpPr/>
        <p:nvPr/>
      </p:nvGrpSpPr>
      <p:grpSpPr>
        <a:xfrm>
          <a:off x="0" y="0"/>
          <a:ext cx="0" cy="0"/>
          <a:chOff x="0" y="0"/>
          <a:chExt cx="0" cy="0"/>
        </a:xfrm>
      </p:grpSpPr>
      <p:sp>
        <p:nvSpPr>
          <p:cNvPr id="185" name="Google Shape;185;p25"/>
          <p:cNvSpPr txBox="1"/>
          <p:nvPr>
            <p:ph type="title"/>
          </p:nvPr>
        </p:nvSpPr>
        <p:spPr>
          <a:xfrm>
            <a:off x="1808250" y="76750"/>
            <a:ext cx="55275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of the s</a:t>
            </a:r>
            <a:r>
              <a:rPr lang="en"/>
              <a:t>kills and programs used.</a:t>
            </a:r>
            <a:endParaRPr/>
          </a:p>
        </p:txBody>
      </p:sp>
      <p:pic>
        <p:nvPicPr>
          <p:cNvPr id="186" name="Google Shape;186;p25"/>
          <p:cNvPicPr preferRelativeResize="0"/>
          <p:nvPr/>
        </p:nvPicPr>
        <p:blipFill>
          <a:blip r:embed="rId3">
            <a:alphaModFix/>
          </a:blip>
          <a:stretch>
            <a:fillRect/>
          </a:stretch>
        </p:blipFill>
        <p:spPr>
          <a:xfrm>
            <a:off x="0" y="4462475"/>
            <a:ext cx="9144001" cy="681025"/>
          </a:xfrm>
          <a:prstGeom prst="rect">
            <a:avLst/>
          </a:prstGeom>
          <a:noFill/>
          <a:ln>
            <a:noFill/>
          </a:ln>
        </p:spPr>
      </p:pic>
      <p:sp>
        <p:nvSpPr>
          <p:cNvPr id="187" name="Google Shape;187;p25"/>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188" name="Google Shape;188;p25"/>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pic>
        <p:nvPicPr>
          <p:cNvPr id="189" name="Google Shape;189;p25"/>
          <p:cNvPicPr preferRelativeResize="0"/>
          <p:nvPr/>
        </p:nvPicPr>
        <p:blipFill>
          <a:blip r:embed="rId4">
            <a:alphaModFix/>
          </a:blip>
          <a:stretch>
            <a:fillRect/>
          </a:stretch>
        </p:blipFill>
        <p:spPr>
          <a:xfrm>
            <a:off x="164375" y="668950"/>
            <a:ext cx="1450974" cy="1209150"/>
          </a:xfrm>
          <a:prstGeom prst="rect">
            <a:avLst/>
          </a:prstGeom>
          <a:noFill/>
          <a:ln>
            <a:noFill/>
          </a:ln>
        </p:spPr>
      </p:pic>
      <p:pic>
        <p:nvPicPr>
          <p:cNvPr id="190" name="Google Shape;190;p25"/>
          <p:cNvPicPr preferRelativeResize="0"/>
          <p:nvPr/>
        </p:nvPicPr>
        <p:blipFill>
          <a:blip r:embed="rId5">
            <a:alphaModFix/>
          </a:blip>
          <a:stretch>
            <a:fillRect/>
          </a:stretch>
        </p:blipFill>
        <p:spPr>
          <a:xfrm>
            <a:off x="2013275" y="821350"/>
            <a:ext cx="1766154" cy="1056751"/>
          </a:xfrm>
          <a:prstGeom prst="rect">
            <a:avLst/>
          </a:prstGeom>
          <a:noFill/>
          <a:ln>
            <a:noFill/>
          </a:ln>
        </p:spPr>
      </p:pic>
      <p:pic>
        <p:nvPicPr>
          <p:cNvPr id="191" name="Google Shape;191;p25"/>
          <p:cNvPicPr preferRelativeResize="0"/>
          <p:nvPr/>
        </p:nvPicPr>
        <p:blipFill>
          <a:blip r:embed="rId6">
            <a:alphaModFix/>
          </a:blip>
          <a:stretch>
            <a:fillRect/>
          </a:stretch>
        </p:blipFill>
        <p:spPr>
          <a:xfrm>
            <a:off x="6953100" y="595763"/>
            <a:ext cx="1860875" cy="1860875"/>
          </a:xfrm>
          <a:prstGeom prst="rect">
            <a:avLst/>
          </a:prstGeom>
          <a:noFill/>
          <a:ln>
            <a:noFill/>
          </a:ln>
        </p:spPr>
      </p:pic>
      <p:pic>
        <p:nvPicPr>
          <p:cNvPr id="192" name="Google Shape;192;p25"/>
          <p:cNvPicPr preferRelativeResize="0"/>
          <p:nvPr/>
        </p:nvPicPr>
        <p:blipFill>
          <a:blip r:embed="rId7">
            <a:alphaModFix/>
          </a:blip>
          <a:stretch>
            <a:fillRect/>
          </a:stretch>
        </p:blipFill>
        <p:spPr>
          <a:xfrm>
            <a:off x="3466825" y="668938"/>
            <a:ext cx="3429000" cy="1714500"/>
          </a:xfrm>
          <a:prstGeom prst="rect">
            <a:avLst/>
          </a:prstGeom>
          <a:noFill/>
          <a:ln>
            <a:noFill/>
          </a:ln>
        </p:spPr>
      </p:pic>
      <p:pic>
        <p:nvPicPr>
          <p:cNvPr id="193" name="Google Shape;193;p25"/>
          <p:cNvPicPr preferRelativeResize="0"/>
          <p:nvPr/>
        </p:nvPicPr>
        <p:blipFill>
          <a:blip r:embed="rId8">
            <a:alphaModFix/>
          </a:blip>
          <a:stretch>
            <a:fillRect/>
          </a:stretch>
        </p:blipFill>
        <p:spPr>
          <a:xfrm>
            <a:off x="152400" y="2141000"/>
            <a:ext cx="1860875" cy="1860875"/>
          </a:xfrm>
          <a:prstGeom prst="rect">
            <a:avLst/>
          </a:prstGeom>
          <a:noFill/>
          <a:ln>
            <a:noFill/>
          </a:ln>
        </p:spPr>
      </p:pic>
      <p:pic>
        <p:nvPicPr>
          <p:cNvPr id="194" name="Google Shape;194;p25"/>
          <p:cNvPicPr preferRelativeResize="0"/>
          <p:nvPr/>
        </p:nvPicPr>
        <p:blipFill>
          <a:blip r:embed="rId9">
            <a:alphaModFix/>
          </a:blip>
          <a:stretch>
            <a:fillRect/>
          </a:stretch>
        </p:blipFill>
        <p:spPr>
          <a:xfrm>
            <a:off x="6779508" y="2571752"/>
            <a:ext cx="2208066" cy="1374875"/>
          </a:xfrm>
          <a:prstGeom prst="rect">
            <a:avLst/>
          </a:prstGeom>
          <a:noFill/>
          <a:ln>
            <a:noFill/>
          </a:ln>
        </p:spPr>
      </p:pic>
      <p:pic>
        <p:nvPicPr>
          <p:cNvPr id="195" name="Google Shape;195;p25"/>
          <p:cNvPicPr preferRelativeResize="0"/>
          <p:nvPr/>
        </p:nvPicPr>
        <p:blipFill>
          <a:blip r:embed="rId10">
            <a:alphaModFix/>
          </a:blip>
          <a:stretch>
            <a:fillRect/>
          </a:stretch>
        </p:blipFill>
        <p:spPr>
          <a:xfrm>
            <a:off x="2165675" y="2535838"/>
            <a:ext cx="2365652" cy="1774239"/>
          </a:xfrm>
          <a:prstGeom prst="rect">
            <a:avLst/>
          </a:prstGeom>
          <a:noFill/>
          <a:ln>
            <a:noFill/>
          </a:ln>
        </p:spPr>
      </p:pic>
      <p:pic>
        <p:nvPicPr>
          <p:cNvPr id="196" name="Google Shape;196;p25"/>
          <p:cNvPicPr preferRelativeResize="0"/>
          <p:nvPr/>
        </p:nvPicPr>
        <p:blipFill>
          <a:blip r:embed="rId11">
            <a:alphaModFix/>
          </a:blip>
          <a:stretch>
            <a:fillRect/>
          </a:stretch>
        </p:blipFill>
        <p:spPr>
          <a:xfrm>
            <a:off x="3325500" y="2490750"/>
            <a:ext cx="3810000" cy="160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0" name="Shape 200"/>
        <p:cNvGrpSpPr/>
        <p:nvPr/>
      </p:nvGrpSpPr>
      <p:grpSpPr>
        <a:xfrm>
          <a:off x="0" y="0"/>
          <a:ext cx="0" cy="0"/>
          <a:chOff x="0" y="0"/>
          <a:chExt cx="0" cy="0"/>
        </a:xfrm>
      </p:grpSpPr>
      <p:pic>
        <p:nvPicPr>
          <p:cNvPr id="201" name="Google Shape;201;p26"/>
          <p:cNvPicPr preferRelativeResize="0"/>
          <p:nvPr/>
        </p:nvPicPr>
        <p:blipFill>
          <a:blip r:embed="rId3">
            <a:alphaModFix/>
          </a:blip>
          <a:stretch>
            <a:fillRect/>
          </a:stretch>
        </p:blipFill>
        <p:spPr>
          <a:xfrm>
            <a:off x="0" y="4462475"/>
            <a:ext cx="9144001" cy="681025"/>
          </a:xfrm>
          <a:prstGeom prst="rect">
            <a:avLst/>
          </a:prstGeom>
          <a:noFill/>
          <a:ln>
            <a:noFill/>
          </a:ln>
        </p:spPr>
      </p:pic>
      <p:pic>
        <p:nvPicPr>
          <p:cNvPr id="202" name="Google Shape;202;p26"/>
          <p:cNvPicPr preferRelativeResize="0"/>
          <p:nvPr/>
        </p:nvPicPr>
        <p:blipFill>
          <a:blip r:embed="rId4">
            <a:alphaModFix/>
          </a:blip>
          <a:stretch>
            <a:fillRect/>
          </a:stretch>
        </p:blipFill>
        <p:spPr>
          <a:xfrm>
            <a:off x="152400" y="1940000"/>
            <a:ext cx="2634176" cy="2370076"/>
          </a:xfrm>
          <a:prstGeom prst="rect">
            <a:avLst/>
          </a:prstGeom>
          <a:noFill/>
          <a:ln>
            <a:noFill/>
          </a:ln>
        </p:spPr>
      </p:pic>
      <p:pic>
        <p:nvPicPr>
          <p:cNvPr id="203" name="Google Shape;203;p26"/>
          <p:cNvPicPr preferRelativeResize="0"/>
          <p:nvPr/>
        </p:nvPicPr>
        <p:blipFill>
          <a:blip r:embed="rId5">
            <a:alphaModFix/>
          </a:blip>
          <a:stretch>
            <a:fillRect/>
          </a:stretch>
        </p:blipFill>
        <p:spPr>
          <a:xfrm>
            <a:off x="2938975" y="2092400"/>
            <a:ext cx="3346149" cy="2217675"/>
          </a:xfrm>
          <a:prstGeom prst="rect">
            <a:avLst/>
          </a:prstGeom>
          <a:noFill/>
          <a:ln>
            <a:noFill/>
          </a:ln>
        </p:spPr>
      </p:pic>
      <p:pic>
        <p:nvPicPr>
          <p:cNvPr id="204" name="Google Shape;204;p26"/>
          <p:cNvPicPr preferRelativeResize="0"/>
          <p:nvPr/>
        </p:nvPicPr>
        <p:blipFill rotWithShape="1">
          <a:blip r:embed="rId6">
            <a:alphaModFix/>
          </a:blip>
          <a:srcRect b="27635" l="0" r="23459" t="0"/>
          <a:stretch/>
        </p:blipFill>
        <p:spPr>
          <a:xfrm>
            <a:off x="2397800" y="285675"/>
            <a:ext cx="3230549" cy="1654325"/>
          </a:xfrm>
          <a:prstGeom prst="rect">
            <a:avLst/>
          </a:prstGeom>
          <a:noFill/>
          <a:ln>
            <a:noFill/>
          </a:ln>
        </p:spPr>
      </p:pic>
      <p:pic>
        <p:nvPicPr>
          <p:cNvPr id="205" name="Google Shape;205;p26"/>
          <p:cNvPicPr preferRelativeResize="0"/>
          <p:nvPr/>
        </p:nvPicPr>
        <p:blipFill rotWithShape="1">
          <a:blip r:embed="rId7">
            <a:alphaModFix/>
          </a:blip>
          <a:srcRect b="-1880" l="8329" r="32424" t="1880"/>
          <a:stretch/>
        </p:blipFill>
        <p:spPr>
          <a:xfrm>
            <a:off x="5443175" y="285675"/>
            <a:ext cx="3498575" cy="4121275"/>
          </a:xfrm>
          <a:prstGeom prst="rect">
            <a:avLst/>
          </a:prstGeom>
          <a:noFill/>
          <a:ln>
            <a:noFill/>
          </a:ln>
        </p:spPr>
      </p:pic>
      <p:pic>
        <p:nvPicPr>
          <p:cNvPr id="206" name="Google Shape;206;p26"/>
          <p:cNvPicPr preferRelativeResize="0"/>
          <p:nvPr/>
        </p:nvPicPr>
        <p:blipFill>
          <a:blip r:embed="rId8">
            <a:alphaModFix amt="54000"/>
          </a:blip>
          <a:stretch>
            <a:fillRect/>
          </a:stretch>
        </p:blipFill>
        <p:spPr>
          <a:xfrm>
            <a:off x="0" y="-12"/>
            <a:ext cx="9144000" cy="5143500"/>
          </a:xfrm>
          <a:prstGeom prst="rect">
            <a:avLst/>
          </a:prstGeom>
          <a:noFill/>
          <a:ln>
            <a:noFill/>
          </a:ln>
        </p:spPr>
      </p:pic>
      <p:sp>
        <p:nvSpPr>
          <p:cNvPr id="207" name="Google Shape;207;p26"/>
          <p:cNvSpPr txBox="1"/>
          <p:nvPr>
            <p:ph type="title"/>
          </p:nvPr>
        </p:nvSpPr>
        <p:spPr>
          <a:xfrm>
            <a:off x="311700" y="66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Thank You</a:t>
            </a:r>
            <a:endParaRPr b="1"/>
          </a:p>
        </p:txBody>
      </p:sp>
      <p:sp>
        <p:nvSpPr>
          <p:cNvPr id="208" name="Google Shape;208;p26"/>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sp>
        <p:nvSpPr>
          <p:cNvPr id="209" name="Google Shape;209;p26"/>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311700" y="273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The problem</a:t>
            </a:r>
            <a:endParaRPr>
              <a:solidFill>
                <a:srgbClr val="FFFFFF"/>
              </a:solidFill>
            </a:endParaRPr>
          </a:p>
        </p:txBody>
      </p:sp>
      <p:sp>
        <p:nvSpPr>
          <p:cNvPr id="67" name="Google Shape;67;p14"/>
          <p:cNvSpPr txBox="1"/>
          <p:nvPr>
            <p:ph idx="1" type="body"/>
          </p:nvPr>
        </p:nvSpPr>
        <p:spPr>
          <a:xfrm>
            <a:off x="311700" y="9459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FFFFF"/>
                </a:solidFill>
              </a:rPr>
              <a:t>In modern day America nearly </a:t>
            </a:r>
            <a:r>
              <a:rPr lang="en" sz="2400">
                <a:solidFill>
                  <a:srgbClr val="FFFFFF"/>
                </a:solidFill>
              </a:rPr>
              <a:t>79,000</a:t>
            </a:r>
            <a:r>
              <a:rPr lang="en" sz="1400">
                <a:solidFill>
                  <a:srgbClr val="FFFFFF"/>
                </a:solidFill>
              </a:rPr>
              <a:t> people are injured  annually from gun violence.</a:t>
            </a:r>
            <a:endParaRPr sz="1400">
              <a:solidFill>
                <a:srgbClr val="FFFFFF"/>
              </a:solidFill>
            </a:endParaRPr>
          </a:p>
          <a:p>
            <a:pPr indent="0" lvl="0" marL="0" rtl="0" algn="l">
              <a:lnSpc>
                <a:spcPct val="100000"/>
              </a:lnSpc>
              <a:spcBef>
                <a:spcPts val="1600"/>
              </a:spcBef>
              <a:spcAft>
                <a:spcPts val="0"/>
              </a:spcAft>
              <a:buNone/>
            </a:pPr>
            <a:r>
              <a:rPr lang="en" sz="1400">
                <a:solidFill>
                  <a:srgbClr val="FFFFFF"/>
                </a:solidFill>
              </a:rPr>
              <a:t>Over </a:t>
            </a:r>
            <a:r>
              <a:rPr lang="en" sz="2400">
                <a:solidFill>
                  <a:srgbClr val="FFFFFF"/>
                </a:solidFill>
              </a:rPr>
              <a:t>40%</a:t>
            </a:r>
            <a:r>
              <a:rPr lang="en" sz="1400">
                <a:solidFill>
                  <a:srgbClr val="FFFFFF"/>
                </a:solidFill>
              </a:rPr>
              <a:t> of those injuries result in </a:t>
            </a:r>
            <a:r>
              <a:rPr lang="en" sz="1400">
                <a:solidFill>
                  <a:srgbClr val="FFFFFF"/>
                </a:solidFill>
              </a:rPr>
              <a:t>fatalities</a:t>
            </a:r>
            <a:r>
              <a:rPr lang="en" sz="1400">
                <a:solidFill>
                  <a:srgbClr val="FFFFFF"/>
                </a:solidFill>
              </a:rPr>
              <a:t>.  From mass shootings at concerts to the use </a:t>
            </a:r>
            <a:endParaRPr sz="1400">
              <a:solidFill>
                <a:srgbClr val="FFFFFF"/>
              </a:solidFill>
            </a:endParaRPr>
          </a:p>
          <a:p>
            <a:pPr indent="0" lvl="0" marL="0" rtl="0" algn="l">
              <a:lnSpc>
                <a:spcPct val="100000"/>
              </a:lnSpc>
              <a:spcBef>
                <a:spcPts val="1600"/>
              </a:spcBef>
              <a:spcAft>
                <a:spcPts val="0"/>
              </a:spcAft>
              <a:buNone/>
            </a:pPr>
            <a:r>
              <a:rPr lang="en" sz="1400">
                <a:solidFill>
                  <a:srgbClr val="FFFFFF"/>
                </a:solidFill>
              </a:rPr>
              <a:t>of firearms where </a:t>
            </a:r>
            <a:r>
              <a:rPr b="1" lang="en" sz="1400">
                <a:solidFill>
                  <a:srgbClr val="FFFFFF"/>
                </a:solidFill>
              </a:rPr>
              <a:t>the most </a:t>
            </a:r>
            <a:r>
              <a:rPr b="1" lang="en" sz="1400">
                <a:solidFill>
                  <a:srgbClr val="FFFFFF"/>
                </a:solidFill>
              </a:rPr>
              <a:t>vulnerable</a:t>
            </a:r>
            <a:r>
              <a:rPr lang="en" sz="1400">
                <a:solidFill>
                  <a:srgbClr val="FFFFFF"/>
                </a:solidFill>
              </a:rPr>
              <a:t> of us learn. The problem of unidentified individuals </a:t>
            </a:r>
            <a:endParaRPr sz="1400">
              <a:solidFill>
                <a:srgbClr val="FFFFFF"/>
              </a:solidFill>
            </a:endParaRPr>
          </a:p>
          <a:p>
            <a:pPr indent="0" lvl="0" marL="0" rtl="0" algn="l">
              <a:lnSpc>
                <a:spcPct val="100000"/>
              </a:lnSpc>
              <a:spcBef>
                <a:spcPts val="1600"/>
              </a:spcBef>
              <a:spcAft>
                <a:spcPts val="0"/>
              </a:spcAft>
              <a:buNone/>
            </a:pPr>
            <a:r>
              <a:rPr lang="en" sz="1400">
                <a:solidFill>
                  <a:srgbClr val="FFFFFF"/>
                </a:solidFill>
              </a:rPr>
              <a:t>entering our most sensitive and </a:t>
            </a:r>
            <a:r>
              <a:rPr lang="en" sz="1400">
                <a:solidFill>
                  <a:srgbClr val="FFFFFF"/>
                </a:solidFill>
              </a:rPr>
              <a:t>sacred</a:t>
            </a:r>
            <a:r>
              <a:rPr lang="en" sz="1400">
                <a:solidFill>
                  <a:srgbClr val="FFFFFF"/>
                </a:solidFill>
              </a:rPr>
              <a:t> places to do harm with firearms is well known and largely </a:t>
            </a:r>
            <a:endParaRPr sz="1400">
              <a:solidFill>
                <a:srgbClr val="FFFFFF"/>
              </a:solidFill>
            </a:endParaRPr>
          </a:p>
          <a:p>
            <a:pPr indent="0" lvl="0" marL="0" rtl="0" algn="l">
              <a:lnSpc>
                <a:spcPct val="100000"/>
              </a:lnSpc>
              <a:spcBef>
                <a:spcPts val="1600"/>
              </a:spcBef>
              <a:spcAft>
                <a:spcPts val="1600"/>
              </a:spcAft>
              <a:buNone/>
            </a:pPr>
            <a:r>
              <a:rPr lang="en" sz="1400">
                <a:solidFill>
                  <a:srgbClr val="FFFFFF"/>
                </a:solidFill>
              </a:rPr>
              <a:t>u</a:t>
            </a:r>
            <a:r>
              <a:rPr lang="en" sz="1400">
                <a:solidFill>
                  <a:srgbClr val="FFFFFF"/>
                </a:solidFill>
              </a:rPr>
              <a:t>naddressed.  </a:t>
            </a:r>
            <a:endParaRPr sz="1400">
              <a:solidFill>
                <a:srgbClr val="FFFFFF"/>
              </a:solidFill>
            </a:endParaRPr>
          </a:p>
        </p:txBody>
      </p:sp>
      <p:pic>
        <p:nvPicPr>
          <p:cNvPr id="68" name="Google Shape;68;p14"/>
          <p:cNvPicPr preferRelativeResize="0"/>
          <p:nvPr/>
        </p:nvPicPr>
        <p:blipFill>
          <a:blip r:embed="rId3">
            <a:alphaModFix/>
          </a:blip>
          <a:stretch>
            <a:fillRect/>
          </a:stretch>
        </p:blipFill>
        <p:spPr>
          <a:xfrm>
            <a:off x="0" y="4462475"/>
            <a:ext cx="9144001" cy="681025"/>
          </a:xfrm>
          <a:prstGeom prst="rect">
            <a:avLst/>
          </a:prstGeom>
          <a:noFill/>
          <a:ln>
            <a:noFill/>
          </a:ln>
        </p:spPr>
      </p:pic>
      <p:sp>
        <p:nvSpPr>
          <p:cNvPr id="69" name="Google Shape;69;p14"/>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70" name="Google Shape;70;p14"/>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225750" y="1939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Mass Shootings</a:t>
            </a:r>
            <a:endParaRPr b="1"/>
          </a:p>
        </p:txBody>
      </p:sp>
      <p:sp>
        <p:nvSpPr>
          <p:cNvPr id="76" name="Google Shape;76;p15"/>
          <p:cNvSpPr txBox="1"/>
          <p:nvPr>
            <p:ph idx="1" type="body"/>
          </p:nvPr>
        </p:nvSpPr>
        <p:spPr>
          <a:xfrm>
            <a:off x="999150" y="14719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u="sng">
                <a:solidFill>
                  <a:srgbClr val="FFFFFF"/>
                </a:solidFill>
              </a:rPr>
              <a:t>2017</a:t>
            </a:r>
            <a:endParaRPr sz="2400" u="sng">
              <a:solidFill>
                <a:srgbClr val="FFFFFF"/>
              </a:solidFill>
            </a:endParaRPr>
          </a:p>
        </p:txBody>
      </p:sp>
      <p:pic>
        <p:nvPicPr>
          <p:cNvPr id="77" name="Google Shape;77;p15"/>
          <p:cNvPicPr preferRelativeResize="0"/>
          <p:nvPr/>
        </p:nvPicPr>
        <p:blipFill>
          <a:blip r:embed="rId3">
            <a:alphaModFix/>
          </a:blip>
          <a:stretch>
            <a:fillRect/>
          </a:stretch>
        </p:blipFill>
        <p:spPr>
          <a:xfrm>
            <a:off x="0" y="4462475"/>
            <a:ext cx="9144001" cy="681025"/>
          </a:xfrm>
          <a:prstGeom prst="rect">
            <a:avLst/>
          </a:prstGeom>
          <a:noFill/>
          <a:ln>
            <a:noFill/>
          </a:ln>
        </p:spPr>
      </p:pic>
      <p:sp>
        <p:nvSpPr>
          <p:cNvPr id="78" name="Google Shape;78;p15"/>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79" name="Google Shape;79;p15"/>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pic>
        <p:nvPicPr>
          <p:cNvPr id="80" name="Google Shape;80;p15"/>
          <p:cNvPicPr preferRelativeResize="0"/>
          <p:nvPr/>
        </p:nvPicPr>
        <p:blipFill>
          <a:blip r:embed="rId4">
            <a:alphaModFix/>
          </a:blip>
          <a:stretch>
            <a:fillRect/>
          </a:stretch>
        </p:blipFill>
        <p:spPr>
          <a:xfrm>
            <a:off x="2803675" y="157025"/>
            <a:ext cx="6168474" cy="413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311700" y="260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proposal</a:t>
            </a:r>
            <a:endParaRPr/>
          </a:p>
        </p:txBody>
      </p:sp>
      <p:pic>
        <p:nvPicPr>
          <p:cNvPr id="86" name="Google Shape;86;p16"/>
          <p:cNvPicPr preferRelativeResize="0"/>
          <p:nvPr/>
        </p:nvPicPr>
        <p:blipFill>
          <a:blip r:embed="rId3">
            <a:alphaModFix amt="25000"/>
          </a:blip>
          <a:stretch>
            <a:fillRect/>
          </a:stretch>
        </p:blipFill>
        <p:spPr>
          <a:xfrm>
            <a:off x="5453450" y="0"/>
            <a:ext cx="3690550" cy="4462475"/>
          </a:xfrm>
          <a:prstGeom prst="rect">
            <a:avLst/>
          </a:prstGeom>
          <a:noFill/>
          <a:ln>
            <a:noFill/>
          </a:ln>
        </p:spPr>
      </p:pic>
      <p:sp>
        <p:nvSpPr>
          <p:cNvPr id="87" name="Google Shape;87;p16"/>
          <p:cNvSpPr txBox="1"/>
          <p:nvPr>
            <p:ph idx="1" type="body"/>
          </p:nvPr>
        </p:nvSpPr>
        <p:spPr>
          <a:xfrm>
            <a:off x="311700" y="939838"/>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FFFFF"/>
                </a:solidFill>
              </a:rPr>
              <a:t>The public has no idea that someone with a gun is about to wreak havoc until they hear shots in the air. </a:t>
            </a:r>
            <a:endParaRPr sz="1400">
              <a:solidFill>
                <a:srgbClr val="FFFFFF"/>
              </a:solidFill>
            </a:endParaRPr>
          </a:p>
          <a:p>
            <a:pPr indent="0" lvl="0" marL="0" rtl="0" algn="l">
              <a:lnSpc>
                <a:spcPct val="100000"/>
              </a:lnSpc>
              <a:spcBef>
                <a:spcPts val="1600"/>
              </a:spcBef>
              <a:spcAft>
                <a:spcPts val="0"/>
              </a:spcAft>
              <a:buNone/>
            </a:pPr>
            <a:r>
              <a:rPr lang="en" sz="1400">
                <a:solidFill>
                  <a:srgbClr val="FFFFFF"/>
                </a:solidFill>
              </a:rPr>
              <a:t>Where every second matters, we all wish that someone had seen this terrible act incoming and had locked</a:t>
            </a:r>
            <a:endParaRPr sz="1400">
              <a:solidFill>
                <a:srgbClr val="FFFFFF"/>
              </a:solidFill>
            </a:endParaRPr>
          </a:p>
          <a:p>
            <a:pPr indent="0" lvl="0" marL="0" rtl="0" algn="l">
              <a:lnSpc>
                <a:spcPct val="100000"/>
              </a:lnSpc>
              <a:spcBef>
                <a:spcPts val="1600"/>
              </a:spcBef>
              <a:spcAft>
                <a:spcPts val="0"/>
              </a:spcAft>
              <a:buNone/>
            </a:pPr>
            <a:r>
              <a:rPr lang="en" sz="1400">
                <a:solidFill>
                  <a:srgbClr val="FFFFFF"/>
                </a:solidFill>
              </a:rPr>
              <a:t>a door or given people more time. But usually not one sees or is able to warn people in time. This is were </a:t>
            </a:r>
            <a:endParaRPr sz="1400">
              <a:solidFill>
                <a:srgbClr val="FFFFFF"/>
              </a:solidFill>
            </a:endParaRPr>
          </a:p>
          <a:p>
            <a:pPr indent="0" lvl="0" marL="0" rtl="0" algn="l">
              <a:lnSpc>
                <a:spcPct val="100000"/>
              </a:lnSpc>
              <a:spcBef>
                <a:spcPts val="1600"/>
              </a:spcBef>
              <a:spcAft>
                <a:spcPts val="0"/>
              </a:spcAft>
              <a:buNone/>
            </a:pPr>
            <a:r>
              <a:rPr lang="en" sz="1400">
                <a:solidFill>
                  <a:srgbClr val="FFFFFF"/>
                </a:solidFill>
              </a:rPr>
              <a:t>Armed comes in. I suggest we create an object detection based  system that is capable of  identifying a weapon </a:t>
            </a:r>
            <a:endParaRPr sz="1400">
              <a:solidFill>
                <a:srgbClr val="FFFFFF"/>
              </a:solidFill>
            </a:endParaRPr>
          </a:p>
          <a:p>
            <a:pPr indent="0" lvl="0" marL="0" rtl="0" algn="l">
              <a:lnSpc>
                <a:spcPct val="100000"/>
              </a:lnSpc>
              <a:spcBef>
                <a:spcPts val="1600"/>
              </a:spcBef>
              <a:spcAft>
                <a:spcPts val="0"/>
              </a:spcAft>
              <a:buNone/>
            </a:pPr>
            <a:r>
              <a:rPr lang="en" sz="1400">
                <a:solidFill>
                  <a:srgbClr val="FFFFFF"/>
                </a:solidFill>
              </a:rPr>
              <a:t>on a person before a person before the a person intending to do harm begins his attempt.</a:t>
            </a:r>
            <a:endParaRPr sz="1400">
              <a:solidFill>
                <a:srgbClr val="FFFFFF"/>
              </a:solidFill>
            </a:endParaRPr>
          </a:p>
          <a:p>
            <a:pPr indent="457200" lvl="0" marL="0" rtl="0" algn="l">
              <a:lnSpc>
                <a:spcPct val="100000"/>
              </a:lnSpc>
              <a:spcBef>
                <a:spcPts val="1600"/>
              </a:spcBef>
              <a:spcAft>
                <a:spcPts val="0"/>
              </a:spcAft>
              <a:buNone/>
            </a:pPr>
            <a:r>
              <a:rPr lang="en" sz="1400">
                <a:solidFill>
                  <a:srgbClr val="FFFFFF"/>
                </a:solidFill>
              </a:rPr>
              <a:t>This system could be run on surveillance cameras inside and outside of any building(say a school) an </a:t>
            </a:r>
            <a:endParaRPr sz="1400">
              <a:solidFill>
                <a:srgbClr val="FFFFFF"/>
              </a:solidFill>
            </a:endParaRPr>
          </a:p>
          <a:p>
            <a:pPr indent="0" lvl="0" marL="0" rtl="0" algn="l">
              <a:lnSpc>
                <a:spcPct val="100000"/>
              </a:lnSpc>
              <a:spcBef>
                <a:spcPts val="1600"/>
              </a:spcBef>
              <a:spcAft>
                <a:spcPts val="0"/>
              </a:spcAft>
              <a:buNone/>
            </a:pPr>
            <a:r>
              <a:rPr lang="en" sz="1400">
                <a:solidFill>
                  <a:srgbClr val="FFFFFF"/>
                </a:solidFill>
              </a:rPr>
              <a:t>would alert the individuals inside or even put the location on lockdown if it detects a firearm in a person's </a:t>
            </a:r>
            <a:endParaRPr sz="1400">
              <a:solidFill>
                <a:srgbClr val="FFFFFF"/>
              </a:solidFill>
            </a:endParaRPr>
          </a:p>
          <a:p>
            <a:pPr indent="0" lvl="0" marL="0" rtl="0" algn="l">
              <a:lnSpc>
                <a:spcPct val="100000"/>
              </a:lnSpc>
              <a:spcBef>
                <a:spcPts val="1600"/>
              </a:spcBef>
              <a:spcAft>
                <a:spcPts val="1600"/>
              </a:spcAft>
              <a:buNone/>
            </a:pPr>
            <a:r>
              <a:rPr lang="en" sz="1400">
                <a:solidFill>
                  <a:srgbClr val="FFFFFF"/>
                </a:solidFill>
              </a:rPr>
              <a:t>possesion. This project is a base proof of concept for the object detection portion of such a system.</a:t>
            </a:r>
            <a:endParaRPr sz="1400">
              <a:solidFill>
                <a:srgbClr val="FFFFFF"/>
              </a:solidFill>
            </a:endParaRPr>
          </a:p>
        </p:txBody>
      </p:sp>
      <p:pic>
        <p:nvPicPr>
          <p:cNvPr id="88" name="Google Shape;88;p16"/>
          <p:cNvPicPr preferRelativeResize="0"/>
          <p:nvPr/>
        </p:nvPicPr>
        <p:blipFill>
          <a:blip r:embed="rId4">
            <a:alphaModFix/>
          </a:blip>
          <a:stretch>
            <a:fillRect/>
          </a:stretch>
        </p:blipFill>
        <p:spPr>
          <a:xfrm>
            <a:off x="0" y="4462475"/>
            <a:ext cx="9144001" cy="681025"/>
          </a:xfrm>
          <a:prstGeom prst="rect">
            <a:avLst/>
          </a:prstGeom>
          <a:noFill/>
          <a:ln>
            <a:noFill/>
          </a:ln>
        </p:spPr>
      </p:pic>
      <p:sp>
        <p:nvSpPr>
          <p:cNvPr id="89" name="Google Shape;89;p16"/>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90" name="Google Shape;90;p16"/>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6" name="Google Shape;96;p17"/>
          <p:cNvPicPr preferRelativeResize="0"/>
          <p:nvPr/>
        </p:nvPicPr>
        <p:blipFill>
          <a:blip r:embed="rId4">
            <a:alphaModFix/>
          </a:blip>
          <a:stretch>
            <a:fillRect/>
          </a:stretch>
        </p:blipFill>
        <p:spPr>
          <a:xfrm>
            <a:off x="0" y="4462475"/>
            <a:ext cx="9144001" cy="681025"/>
          </a:xfrm>
          <a:prstGeom prst="rect">
            <a:avLst/>
          </a:prstGeom>
          <a:noFill/>
          <a:ln>
            <a:noFill/>
          </a:ln>
        </p:spPr>
      </p:pic>
      <p:pic>
        <p:nvPicPr>
          <p:cNvPr id="97" name="Google Shape;97;p17"/>
          <p:cNvPicPr preferRelativeResize="0"/>
          <p:nvPr/>
        </p:nvPicPr>
        <p:blipFill>
          <a:blip r:embed="rId5">
            <a:alphaModFix amt="85000"/>
          </a:blip>
          <a:stretch>
            <a:fillRect/>
          </a:stretch>
        </p:blipFill>
        <p:spPr>
          <a:xfrm>
            <a:off x="0" y="0"/>
            <a:ext cx="9144000" cy="5143500"/>
          </a:xfrm>
          <a:prstGeom prst="rect">
            <a:avLst/>
          </a:prstGeom>
          <a:noFill/>
          <a:ln>
            <a:noFill/>
          </a:ln>
        </p:spPr>
      </p:pic>
      <p:sp>
        <p:nvSpPr>
          <p:cNvPr id="98" name="Google Shape;98;p17"/>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99" name="Google Shape;99;p17"/>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pic>
        <p:nvPicPr>
          <p:cNvPr id="100" name="Google Shape;100;p17"/>
          <p:cNvPicPr preferRelativeResize="0"/>
          <p:nvPr/>
        </p:nvPicPr>
        <p:blipFill>
          <a:blip r:embed="rId6">
            <a:alphaModFix/>
          </a:blip>
          <a:stretch>
            <a:fillRect/>
          </a:stretch>
        </p:blipFill>
        <p:spPr>
          <a:xfrm>
            <a:off x="1132538" y="-194375"/>
            <a:ext cx="6657975" cy="5143500"/>
          </a:xfrm>
          <a:prstGeom prst="rect">
            <a:avLst/>
          </a:prstGeom>
          <a:noFill/>
          <a:ln>
            <a:noFill/>
          </a:ln>
        </p:spPr>
      </p:pic>
      <p:sp>
        <p:nvSpPr>
          <p:cNvPr id="101" name="Google Shape;101;p17"/>
          <p:cNvSpPr txBox="1"/>
          <p:nvPr/>
        </p:nvSpPr>
        <p:spPr>
          <a:xfrm rot="-1463420">
            <a:off x="3588339" y="3033508"/>
            <a:ext cx="4270970" cy="8250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Average"/>
                <a:ea typeface="Average"/>
                <a:cs typeface="Average"/>
                <a:sym typeface="Average"/>
              </a:rPr>
              <a:t>Learn about object detection</a:t>
            </a:r>
            <a:endParaRPr b="1" sz="2400">
              <a:solidFill>
                <a:srgbClr val="FFFFFF"/>
              </a:solidFill>
              <a:latin typeface="Average"/>
              <a:ea typeface="Average"/>
              <a:cs typeface="Average"/>
              <a:sym typeface="Average"/>
            </a:endParaRPr>
          </a:p>
        </p:txBody>
      </p:sp>
      <p:sp>
        <p:nvSpPr>
          <p:cNvPr id="102" name="Google Shape;102;p17"/>
          <p:cNvSpPr txBox="1"/>
          <p:nvPr/>
        </p:nvSpPr>
        <p:spPr>
          <a:xfrm rot="-1497093">
            <a:off x="3452695" y="1712373"/>
            <a:ext cx="7070970" cy="82517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Average"/>
                <a:ea typeface="Average"/>
                <a:cs typeface="Average"/>
                <a:sym typeface="Average"/>
              </a:rPr>
              <a:t>Find a model</a:t>
            </a:r>
            <a:endParaRPr b="1" sz="2400">
              <a:solidFill>
                <a:srgbClr val="FFFFFF"/>
              </a:solidFill>
              <a:latin typeface="Average"/>
              <a:ea typeface="Average"/>
              <a:cs typeface="Average"/>
              <a:sym typeface="Average"/>
            </a:endParaRPr>
          </a:p>
        </p:txBody>
      </p:sp>
      <p:sp>
        <p:nvSpPr>
          <p:cNvPr id="103" name="Google Shape;103;p17"/>
          <p:cNvSpPr txBox="1"/>
          <p:nvPr/>
        </p:nvSpPr>
        <p:spPr>
          <a:xfrm rot="-1471176">
            <a:off x="3289815" y="1012713"/>
            <a:ext cx="7070525" cy="82496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Average"/>
                <a:ea typeface="Average"/>
                <a:cs typeface="Average"/>
                <a:sym typeface="Average"/>
              </a:rPr>
              <a:t>Obtain the data</a:t>
            </a:r>
            <a:endParaRPr b="1" sz="2400">
              <a:solidFill>
                <a:srgbClr val="FFFFFF"/>
              </a:solidFill>
              <a:latin typeface="Average"/>
              <a:ea typeface="Average"/>
              <a:cs typeface="Average"/>
              <a:sym typeface="Average"/>
            </a:endParaRPr>
          </a:p>
        </p:txBody>
      </p:sp>
      <p:sp>
        <p:nvSpPr>
          <p:cNvPr id="104" name="Google Shape;104;p17"/>
          <p:cNvSpPr txBox="1"/>
          <p:nvPr/>
        </p:nvSpPr>
        <p:spPr>
          <a:xfrm rot="-1534542">
            <a:off x="3289649" y="208339"/>
            <a:ext cx="7070830" cy="8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Average"/>
                <a:ea typeface="Average"/>
                <a:cs typeface="Average"/>
                <a:sym typeface="Average"/>
              </a:rPr>
              <a:t>Train and Test</a:t>
            </a:r>
            <a:endParaRPr b="1" sz="2400">
              <a:solidFill>
                <a:srgbClr val="FFFFFF"/>
              </a:solidFill>
              <a:latin typeface="Average"/>
              <a:ea typeface="Average"/>
              <a:cs typeface="Average"/>
              <a:sym typeface="Average"/>
            </a:endParaRPr>
          </a:p>
        </p:txBody>
      </p:sp>
      <p:sp>
        <p:nvSpPr>
          <p:cNvPr id="105" name="Google Shape;105;p17"/>
          <p:cNvSpPr txBox="1"/>
          <p:nvPr/>
        </p:nvSpPr>
        <p:spPr>
          <a:xfrm rot="-1496370">
            <a:off x="3302361" y="-534100"/>
            <a:ext cx="7070609" cy="82517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Average"/>
                <a:ea typeface="Average"/>
                <a:cs typeface="Average"/>
                <a:sym typeface="Average"/>
              </a:rPr>
              <a:t>Evaluate</a:t>
            </a:r>
            <a:endParaRPr b="1" sz="2400">
              <a:solidFill>
                <a:srgbClr val="FFFFFF"/>
              </a:solidFill>
              <a:latin typeface="Average"/>
              <a:ea typeface="Average"/>
              <a:cs typeface="Average"/>
              <a:sym typeface="Average"/>
            </a:endParaRPr>
          </a:p>
        </p:txBody>
      </p:sp>
      <p:sp>
        <p:nvSpPr>
          <p:cNvPr id="106" name="Google Shape;106;p17"/>
          <p:cNvSpPr txBox="1"/>
          <p:nvPr/>
        </p:nvSpPr>
        <p:spPr>
          <a:xfrm>
            <a:off x="184125" y="331450"/>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Average"/>
                <a:ea typeface="Average"/>
                <a:cs typeface="Average"/>
                <a:sym typeface="Average"/>
              </a:rPr>
              <a:t>My process</a:t>
            </a:r>
            <a:endParaRPr b="1" sz="2400">
              <a:solidFill>
                <a:srgbClr val="FFFFFF"/>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0" name="Shape 110"/>
        <p:cNvGrpSpPr/>
        <p:nvPr/>
      </p:nvGrpSpPr>
      <p:grpSpPr>
        <a:xfrm>
          <a:off x="0" y="0"/>
          <a:ext cx="0" cy="0"/>
          <a:chOff x="0" y="0"/>
          <a:chExt cx="0" cy="0"/>
        </a:xfrm>
      </p:grpSpPr>
      <p:sp>
        <p:nvSpPr>
          <p:cNvPr id="111" name="Google Shape;111;p18"/>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 used </a:t>
            </a:r>
            <a:r>
              <a:rPr lang="en" u="sng">
                <a:solidFill>
                  <a:srgbClr val="FFFFFF"/>
                </a:solidFill>
              </a:rPr>
              <a:t>tensorflow</a:t>
            </a:r>
            <a:r>
              <a:rPr lang="en">
                <a:solidFill>
                  <a:srgbClr val="FFFFFF"/>
                </a:solidFill>
              </a:rPr>
              <a:t> tutorials</a:t>
            </a:r>
            <a:endParaRPr>
              <a:solidFill>
                <a:srgbClr val="FFFFFF"/>
              </a:solidFill>
            </a:endParaRPr>
          </a:p>
          <a:p>
            <a:pPr indent="0" lvl="0" marL="0" rtl="0" algn="l">
              <a:spcBef>
                <a:spcPts val="1600"/>
              </a:spcBef>
              <a:spcAft>
                <a:spcPts val="0"/>
              </a:spcAft>
              <a:buNone/>
            </a:pPr>
            <a:r>
              <a:rPr lang="en">
                <a:solidFill>
                  <a:srgbClr val="FFFFFF"/>
                </a:solidFill>
              </a:rPr>
              <a:t>And  </a:t>
            </a:r>
            <a:r>
              <a:rPr lang="en" u="sng">
                <a:solidFill>
                  <a:srgbClr val="FFFFFF"/>
                </a:solidFill>
              </a:rPr>
              <a:t>yolo</a:t>
            </a:r>
            <a:r>
              <a:rPr lang="en">
                <a:solidFill>
                  <a:srgbClr val="FFFFFF"/>
                </a:solidFill>
              </a:rPr>
              <a:t> as my introduction </a:t>
            </a:r>
            <a:endParaRPr>
              <a:solidFill>
                <a:srgbClr val="FFFFFF"/>
              </a:solidFill>
            </a:endParaRPr>
          </a:p>
          <a:p>
            <a:pPr indent="0" lvl="0" marL="0" rtl="0" algn="l">
              <a:spcBef>
                <a:spcPts val="1600"/>
              </a:spcBef>
              <a:spcAft>
                <a:spcPts val="1600"/>
              </a:spcAft>
              <a:buNone/>
            </a:pPr>
            <a:r>
              <a:rPr lang="en">
                <a:solidFill>
                  <a:srgbClr val="FFFFFF"/>
                </a:solidFill>
              </a:rPr>
              <a:t>t</a:t>
            </a:r>
            <a:r>
              <a:rPr lang="en">
                <a:solidFill>
                  <a:srgbClr val="FFFFFF"/>
                </a:solidFill>
              </a:rPr>
              <a:t>o object detection.</a:t>
            </a:r>
            <a:endParaRPr>
              <a:solidFill>
                <a:srgbClr val="FFFFFF"/>
              </a:solidFill>
            </a:endParaRPr>
          </a:p>
        </p:txBody>
      </p:sp>
      <p:pic>
        <p:nvPicPr>
          <p:cNvPr id="112" name="Google Shape;112;p18"/>
          <p:cNvPicPr preferRelativeResize="0"/>
          <p:nvPr/>
        </p:nvPicPr>
        <p:blipFill>
          <a:blip r:embed="rId3">
            <a:alphaModFix/>
          </a:blip>
          <a:stretch>
            <a:fillRect/>
          </a:stretch>
        </p:blipFill>
        <p:spPr>
          <a:xfrm>
            <a:off x="0" y="4462475"/>
            <a:ext cx="9144001" cy="681025"/>
          </a:xfrm>
          <a:prstGeom prst="rect">
            <a:avLst/>
          </a:prstGeom>
          <a:noFill/>
          <a:ln>
            <a:noFill/>
          </a:ln>
        </p:spPr>
      </p:pic>
      <p:pic>
        <p:nvPicPr>
          <p:cNvPr id="113" name="Google Shape;113;p18"/>
          <p:cNvPicPr preferRelativeResize="0"/>
          <p:nvPr/>
        </p:nvPicPr>
        <p:blipFill rotWithShape="1">
          <a:blip r:embed="rId4">
            <a:alphaModFix/>
          </a:blip>
          <a:srcRect b="0" l="20303" r="10683" t="55496"/>
          <a:stretch/>
        </p:blipFill>
        <p:spPr>
          <a:xfrm>
            <a:off x="159600" y="2420175"/>
            <a:ext cx="4812049" cy="1859775"/>
          </a:xfrm>
          <a:prstGeom prst="rect">
            <a:avLst/>
          </a:prstGeom>
          <a:noFill/>
          <a:ln>
            <a:noFill/>
          </a:ln>
        </p:spPr>
      </p:pic>
      <p:pic>
        <p:nvPicPr>
          <p:cNvPr id="114" name="Google Shape;114;p18"/>
          <p:cNvPicPr preferRelativeResize="0"/>
          <p:nvPr/>
        </p:nvPicPr>
        <p:blipFill>
          <a:blip r:embed="rId5">
            <a:alphaModFix/>
          </a:blip>
          <a:stretch>
            <a:fillRect/>
          </a:stretch>
        </p:blipFill>
        <p:spPr>
          <a:xfrm>
            <a:off x="4903450" y="341400"/>
            <a:ext cx="4004150" cy="4004150"/>
          </a:xfrm>
          <a:prstGeom prst="rect">
            <a:avLst/>
          </a:prstGeom>
          <a:noFill/>
          <a:ln>
            <a:noFill/>
          </a:ln>
        </p:spPr>
      </p:pic>
      <p:sp>
        <p:nvSpPr>
          <p:cNvPr id="115" name="Google Shape;115;p18"/>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116" name="Google Shape;116;p18"/>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sp>
        <p:nvSpPr>
          <p:cNvPr id="117" name="Google Shape;117;p18"/>
          <p:cNvSpPr txBox="1"/>
          <p:nvPr>
            <p:ph type="title"/>
          </p:nvPr>
        </p:nvSpPr>
        <p:spPr>
          <a:xfrm>
            <a:off x="311700" y="162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Average"/>
                <a:ea typeface="Average"/>
                <a:cs typeface="Average"/>
                <a:sym typeface="Average"/>
              </a:rPr>
              <a:t>Learning about object detection</a:t>
            </a:r>
            <a:endParaRPr b="1" sz="2400">
              <a:solidFill>
                <a:srgbClr val="FFFFFF"/>
              </a:solidFill>
              <a:latin typeface="Average"/>
              <a:ea typeface="Average"/>
              <a:cs typeface="Average"/>
              <a:sym typeface="Average"/>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4">
            <a:alphaModFix amt="70000"/>
          </a:blip>
          <a:stretch>
            <a:fillRect/>
          </a:stretch>
        </p:blipFill>
        <p:spPr>
          <a:xfrm>
            <a:off x="0" y="0"/>
            <a:ext cx="9144000" cy="5143500"/>
          </a:xfrm>
          <a:prstGeom prst="rect">
            <a:avLst/>
          </a:prstGeom>
          <a:noFill/>
          <a:ln>
            <a:noFill/>
          </a:ln>
        </p:spPr>
      </p:pic>
      <p:sp>
        <p:nvSpPr>
          <p:cNvPr id="123" name="Google Shape;12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Find A Model</a:t>
            </a:r>
            <a:endParaRPr>
              <a:solidFill>
                <a:srgbClr val="FFFFFF"/>
              </a:solidFill>
            </a:endParaRPr>
          </a:p>
        </p:txBody>
      </p:sp>
      <p:sp>
        <p:nvSpPr>
          <p:cNvPr id="124" name="Google Shape;12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 initially planned on creating a fully custom model </a:t>
            </a:r>
            <a:endParaRPr>
              <a:solidFill>
                <a:srgbClr val="FFFFFF"/>
              </a:solidFill>
            </a:endParaRPr>
          </a:p>
          <a:p>
            <a:pPr indent="0" lvl="0" marL="0" rtl="0" algn="l">
              <a:spcBef>
                <a:spcPts val="1600"/>
              </a:spcBef>
              <a:spcAft>
                <a:spcPts val="0"/>
              </a:spcAft>
              <a:buNone/>
            </a:pPr>
            <a:r>
              <a:rPr lang="en">
                <a:solidFill>
                  <a:srgbClr val="FFFFFF"/>
                </a:solidFill>
              </a:rPr>
              <a:t>i</a:t>
            </a:r>
            <a:r>
              <a:rPr lang="en">
                <a:solidFill>
                  <a:srgbClr val="FFFFFF"/>
                </a:solidFill>
              </a:rPr>
              <a:t>nstead of using some of the premade TF models.</a:t>
            </a:r>
            <a:endParaRPr>
              <a:solidFill>
                <a:srgbClr val="FFFFFF"/>
              </a:solidFill>
            </a:endParaRPr>
          </a:p>
          <a:p>
            <a:pPr indent="0" lvl="0" marL="0" rtl="0" algn="l">
              <a:spcBef>
                <a:spcPts val="1600"/>
              </a:spcBef>
              <a:spcAft>
                <a:spcPts val="0"/>
              </a:spcAft>
              <a:buNone/>
            </a:pPr>
            <a:r>
              <a:rPr lang="en">
                <a:solidFill>
                  <a:srgbClr val="FFFFFF"/>
                </a:solidFill>
              </a:rPr>
              <a:t>The decision to use a premade tensorflow model</a:t>
            </a:r>
            <a:endParaRPr>
              <a:solidFill>
                <a:srgbClr val="FFFFFF"/>
              </a:solidFill>
            </a:endParaRPr>
          </a:p>
          <a:p>
            <a:pPr indent="0" lvl="0" marL="0" rtl="0" algn="l">
              <a:spcBef>
                <a:spcPts val="1600"/>
              </a:spcBef>
              <a:spcAft>
                <a:spcPts val="0"/>
              </a:spcAft>
              <a:buNone/>
            </a:pPr>
            <a:r>
              <a:rPr lang="en">
                <a:solidFill>
                  <a:srgbClr val="FFFFFF"/>
                </a:solidFill>
              </a:rPr>
              <a:t>w</a:t>
            </a:r>
            <a:r>
              <a:rPr lang="en">
                <a:solidFill>
                  <a:srgbClr val="FFFFFF"/>
                </a:solidFill>
              </a:rPr>
              <a:t>as  easy once I compared the lose between the two.</a:t>
            </a:r>
            <a:endParaRPr>
              <a:solidFill>
                <a:srgbClr val="FFFFFF"/>
              </a:solidFill>
            </a:endParaRPr>
          </a:p>
          <a:p>
            <a:pPr indent="0" lvl="0" marL="0" rtl="0" algn="l">
              <a:spcBef>
                <a:spcPts val="1600"/>
              </a:spcBef>
              <a:spcAft>
                <a:spcPts val="0"/>
              </a:spcAft>
              <a:buNone/>
            </a:pPr>
            <a:r>
              <a:rPr lang="en">
                <a:solidFill>
                  <a:srgbClr val="FFFFFF"/>
                </a:solidFill>
              </a:rPr>
              <a:t>The main qualities I wanted in a  model were speed</a:t>
            </a:r>
            <a:endParaRPr>
              <a:solidFill>
                <a:srgbClr val="FFFFFF"/>
              </a:solidFill>
            </a:endParaRPr>
          </a:p>
          <a:p>
            <a:pPr indent="0" lvl="0" marL="0" rtl="0" algn="l">
              <a:spcBef>
                <a:spcPts val="1600"/>
              </a:spcBef>
              <a:spcAft>
                <a:spcPts val="1600"/>
              </a:spcAft>
              <a:buNone/>
            </a:pPr>
            <a:r>
              <a:rPr lang="en">
                <a:solidFill>
                  <a:srgbClr val="FFFFFF"/>
                </a:solidFill>
              </a:rPr>
              <a:t>and a lighter weight.   In the end i went with the </a:t>
            </a:r>
            <a:r>
              <a:rPr b="1" lang="en" u="sng">
                <a:solidFill>
                  <a:srgbClr val="FFFFFF"/>
                </a:solidFill>
              </a:rPr>
              <a:t>ssd_mobilenet model</a:t>
            </a:r>
            <a:r>
              <a:rPr lang="en">
                <a:solidFill>
                  <a:srgbClr val="FFFFFF"/>
                </a:solidFill>
              </a:rPr>
              <a:t>.</a:t>
            </a:r>
            <a:endParaRPr>
              <a:solidFill>
                <a:srgbClr val="FFFFFF"/>
              </a:solidFill>
            </a:endParaRPr>
          </a:p>
        </p:txBody>
      </p:sp>
      <p:pic>
        <p:nvPicPr>
          <p:cNvPr id="125" name="Google Shape;125;p19"/>
          <p:cNvPicPr preferRelativeResize="0"/>
          <p:nvPr/>
        </p:nvPicPr>
        <p:blipFill>
          <a:blip r:embed="rId5">
            <a:alphaModFix/>
          </a:blip>
          <a:stretch>
            <a:fillRect/>
          </a:stretch>
        </p:blipFill>
        <p:spPr>
          <a:xfrm>
            <a:off x="0" y="4462475"/>
            <a:ext cx="9144001" cy="681025"/>
          </a:xfrm>
          <a:prstGeom prst="rect">
            <a:avLst/>
          </a:prstGeom>
          <a:noFill/>
          <a:ln>
            <a:noFill/>
          </a:ln>
        </p:spPr>
      </p:pic>
      <p:sp>
        <p:nvSpPr>
          <p:cNvPr id="126" name="Google Shape;126;p19"/>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127" name="Google Shape;127;p19"/>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199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Obtain the data</a:t>
            </a:r>
            <a:endParaRPr/>
          </a:p>
        </p:txBody>
      </p:sp>
      <p:sp>
        <p:nvSpPr>
          <p:cNvPr id="133" name="Google Shape;133;p20"/>
          <p:cNvSpPr txBox="1"/>
          <p:nvPr>
            <p:ph idx="1" type="body"/>
          </p:nvPr>
        </p:nvSpPr>
        <p:spPr>
          <a:xfrm>
            <a:off x="311700" y="772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u="sng">
              <a:solidFill>
                <a:srgbClr val="FFFFFF"/>
              </a:solidFill>
            </a:endParaRPr>
          </a:p>
          <a:p>
            <a:pPr indent="0" lvl="0" marL="0" rtl="0" algn="l">
              <a:spcBef>
                <a:spcPts val="1600"/>
              </a:spcBef>
              <a:spcAft>
                <a:spcPts val="0"/>
              </a:spcAft>
              <a:buNone/>
            </a:pPr>
            <a:r>
              <a:rPr b="1" lang="en" u="sng">
                <a:solidFill>
                  <a:srgbClr val="FFFFFF"/>
                </a:solidFill>
              </a:rPr>
              <a:t>Images</a:t>
            </a:r>
            <a:endParaRPr b="1" u="sng">
              <a:solidFill>
                <a:srgbClr val="FFFFFF"/>
              </a:solidFill>
            </a:endParaRPr>
          </a:p>
          <a:p>
            <a:pPr indent="-317500" lvl="0" marL="457200" rtl="0" algn="l">
              <a:spcBef>
                <a:spcPts val="1600"/>
              </a:spcBef>
              <a:spcAft>
                <a:spcPts val="0"/>
              </a:spcAft>
              <a:buClr>
                <a:srgbClr val="FFFFFF"/>
              </a:buClr>
              <a:buSzPts val="1400"/>
              <a:buChar char="●"/>
            </a:pPr>
            <a:r>
              <a:rPr lang="en" sz="1400">
                <a:solidFill>
                  <a:srgbClr val="FFFFFF"/>
                </a:solidFill>
              </a:rPr>
              <a:t>Search Engines</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Free to use movies and videos</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Personally made data for less common angles</a:t>
            </a:r>
            <a:endParaRPr sz="1400">
              <a:solidFill>
                <a:srgbClr val="FFFFFF"/>
              </a:solidFill>
            </a:endParaRPr>
          </a:p>
          <a:p>
            <a:pPr indent="0" lvl="0" marL="0" rtl="0" algn="l">
              <a:spcBef>
                <a:spcPts val="1600"/>
              </a:spcBef>
              <a:spcAft>
                <a:spcPts val="0"/>
              </a:spcAft>
              <a:buNone/>
            </a:pPr>
            <a:r>
              <a:rPr b="1" lang="en" u="sng">
                <a:solidFill>
                  <a:srgbClr val="FFFFFF"/>
                </a:solidFill>
              </a:rPr>
              <a:t>Modifications</a:t>
            </a:r>
            <a:endParaRPr b="1" u="sng">
              <a:solidFill>
                <a:srgbClr val="FFFFFF"/>
              </a:solidFill>
            </a:endParaRPr>
          </a:p>
          <a:p>
            <a:pPr indent="-317500" lvl="0" marL="457200" rtl="0" algn="l">
              <a:spcBef>
                <a:spcPts val="1600"/>
              </a:spcBef>
              <a:spcAft>
                <a:spcPts val="0"/>
              </a:spcAft>
              <a:buClr>
                <a:srgbClr val="FFFFFF"/>
              </a:buClr>
              <a:buSzPts val="1400"/>
              <a:buChar char="●"/>
            </a:pPr>
            <a:r>
              <a:rPr lang="en" sz="1400">
                <a:solidFill>
                  <a:srgbClr val="FFFFFF"/>
                </a:solidFill>
              </a:rPr>
              <a:t>Target Locating using bounding boxes(LabelImg)</a:t>
            </a:r>
            <a:endParaRPr sz="1400">
              <a:solidFill>
                <a:srgbClr val="FFFFFF"/>
              </a:solidFill>
            </a:endParaRPr>
          </a:p>
        </p:txBody>
      </p:sp>
      <p:pic>
        <p:nvPicPr>
          <p:cNvPr id="134" name="Google Shape;134;p20"/>
          <p:cNvPicPr preferRelativeResize="0"/>
          <p:nvPr/>
        </p:nvPicPr>
        <p:blipFill>
          <a:blip r:embed="rId3">
            <a:alphaModFix/>
          </a:blip>
          <a:stretch>
            <a:fillRect/>
          </a:stretch>
        </p:blipFill>
        <p:spPr>
          <a:xfrm>
            <a:off x="0" y="4462475"/>
            <a:ext cx="9144001" cy="681025"/>
          </a:xfrm>
          <a:prstGeom prst="rect">
            <a:avLst/>
          </a:prstGeom>
          <a:noFill/>
          <a:ln>
            <a:noFill/>
          </a:ln>
        </p:spPr>
      </p:pic>
      <p:sp>
        <p:nvSpPr>
          <p:cNvPr id="135" name="Google Shape;135;p20"/>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136" name="Google Shape;136;p20"/>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pic>
        <p:nvPicPr>
          <p:cNvPr id="137" name="Google Shape;137;p20"/>
          <p:cNvPicPr preferRelativeResize="0"/>
          <p:nvPr/>
        </p:nvPicPr>
        <p:blipFill rotWithShape="1">
          <a:blip r:embed="rId4">
            <a:alphaModFix/>
          </a:blip>
          <a:srcRect b="3315" l="12217" r="32068" t="32929"/>
          <a:stretch/>
        </p:blipFill>
        <p:spPr>
          <a:xfrm>
            <a:off x="4750675" y="662875"/>
            <a:ext cx="4081625" cy="352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1" name="Shape 141"/>
        <p:cNvGrpSpPr/>
        <p:nvPr/>
      </p:nvGrpSpPr>
      <p:grpSpPr>
        <a:xfrm>
          <a:off x="0" y="0"/>
          <a:ext cx="0" cy="0"/>
          <a:chOff x="0" y="0"/>
          <a:chExt cx="0" cy="0"/>
        </a:xfrm>
      </p:grpSpPr>
      <p:pic>
        <p:nvPicPr>
          <p:cNvPr id="142" name="Google Shape;142;p21"/>
          <p:cNvPicPr preferRelativeResize="0"/>
          <p:nvPr/>
        </p:nvPicPr>
        <p:blipFill>
          <a:blip r:embed="rId4">
            <a:alphaModFix amt="95000"/>
          </a:blip>
          <a:stretch>
            <a:fillRect/>
          </a:stretch>
        </p:blipFill>
        <p:spPr>
          <a:xfrm>
            <a:off x="0" y="0"/>
            <a:ext cx="9144000" cy="5143500"/>
          </a:xfrm>
          <a:prstGeom prst="rect">
            <a:avLst/>
          </a:prstGeom>
          <a:noFill/>
          <a:ln>
            <a:noFill/>
          </a:ln>
        </p:spPr>
      </p:pic>
      <p:sp>
        <p:nvSpPr>
          <p:cNvPr id="143" name="Google Shape;143;p21"/>
          <p:cNvSpPr txBox="1"/>
          <p:nvPr>
            <p:ph type="title"/>
          </p:nvPr>
        </p:nvSpPr>
        <p:spPr>
          <a:xfrm>
            <a:off x="3880050" y="199525"/>
            <a:ext cx="138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t>
            </a:r>
            <a:br>
              <a:rPr lang="en"/>
            </a:br>
            <a:endParaRPr/>
          </a:p>
        </p:txBody>
      </p:sp>
      <p:sp>
        <p:nvSpPr>
          <p:cNvPr id="144" name="Google Shape;144;p21"/>
          <p:cNvSpPr txBox="1"/>
          <p:nvPr>
            <p:ph idx="1" type="body"/>
          </p:nvPr>
        </p:nvSpPr>
        <p:spPr>
          <a:xfrm>
            <a:off x="2022450" y="1729500"/>
            <a:ext cx="5099100" cy="168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Oswald"/>
              <a:buChar char="●"/>
            </a:pPr>
            <a:r>
              <a:rPr lang="en">
                <a:solidFill>
                  <a:srgbClr val="FFFFFF"/>
                </a:solidFill>
                <a:latin typeface="Oswald"/>
                <a:ea typeface="Oswald"/>
                <a:cs typeface="Oswald"/>
                <a:sym typeface="Oswald"/>
              </a:rPr>
              <a:t>I attempted to ensure that the train set </a:t>
            </a:r>
            <a:r>
              <a:rPr lang="en">
                <a:solidFill>
                  <a:srgbClr val="FFFFFF"/>
                </a:solidFill>
                <a:latin typeface="Oswald"/>
                <a:ea typeface="Oswald"/>
                <a:cs typeface="Oswald"/>
                <a:sym typeface="Oswald"/>
              </a:rPr>
              <a:t>didn't</a:t>
            </a:r>
            <a:r>
              <a:rPr lang="en">
                <a:solidFill>
                  <a:srgbClr val="FFFFFF"/>
                </a:solidFill>
                <a:latin typeface="Oswald"/>
                <a:ea typeface="Oswald"/>
                <a:cs typeface="Oswald"/>
                <a:sym typeface="Oswald"/>
              </a:rPr>
              <a:t> have too many instances of very </a:t>
            </a:r>
            <a:r>
              <a:rPr lang="en">
                <a:solidFill>
                  <a:srgbClr val="FFFFFF"/>
                </a:solidFill>
                <a:latin typeface="Oswald"/>
                <a:ea typeface="Oswald"/>
                <a:cs typeface="Oswald"/>
                <a:sym typeface="Oswald"/>
              </a:rPr>
              <a:t>similar</a:t>
            </a:r>
            <a:r>
              <a:rPr lang="en">
                <a:solidFill>
                  <a:srgbClr val="FFFFFF"/>
                </a:solidFill>
                <a:latin typeface="Oswald"/>
                <a:ea typeface="Oswald"/>
                <a:cs typeface="Oswald"/>
                <a:sym typeface="Oswald"/>
              </a:rPr>
              <a:t> angle.</a:t>
            </a:r>
            <a:endParaRPr>
              <a:solidFill>
                <a:srgbClr val="FFFFFF"/>
              </a:solidFill>
              <a:latin typeface="Oswald"/>
              <a:ea typeface="Oswald"/>
              <a:cs typeface="Oswald"/>
              <a:sym typeface="Oswald"/>
            </a:endParaRPr>
          </a:p>
          <a:p>
            <a:pPr indent="-342900" lvl="0" marL="457200" rtl="0" algn="l">
              <a:spcBef>
                <a:spcPts val="0"/>
              </a:spcBef>
              <a:spcAft>
                <a:spcPts val="0"/>
              </a:spcAft>
              <a:buClr>
                <a:srgbClr val="FFFFFF"/>
              </a:buClr>
              <a:buSzPts val="1800"/>
              <a:buFont typeface="Oswald"/>
              <a:buChar char="●"/>
            </a:pPr>
            <a:r>
              <a:rPr lang="en">
                <a:solidFill>
                  <a:srgbClr val="FFFFFF"/>
                </a:solidFill>
                <a:latin typeface="Oswald"/>
                <a:ea typeface="Oswald"/>
                <a:cs typeface="Oswald"/>
                <a:sym typeface="Oswald"/>
              </a:rPr>
              <a:t>Put a real whoopin on my cpu </a:t>
            </a:r>
            <a:endParaRPr>
              <a:solidFill>
                <a:srgbClr val="FFFFFF"/>
              </a:solidFill>
              <a:latin typeface="Oswald"/>
              <a:ea typeface="Oswald"/>
              <a:cs typeface="Oswald"/>
              <a:sym typeface="Oswald"/>
            </a:endParaRPr>
          </a:p>
          <a:p>
            <a:pPr indent="-342900" lvl="0" marL="457200" rtl="0" algn="l">
              <a:spcBef>
                <a:spcPts val="0"/>
              </a:spcBef>
              <a:spcAft>
                <a:spcPts val="0"/>
              </a:spcAft>
              <a:buClr>
                <a:srgbClr val="FFFFFF"/>
              </a:buClr>
              <a:buSzPts val="1800"/>
              <a:buFont typeface="Oswald"/>
              <a:buChar char="●"/>
            </a:pPr>
            <a:r>
              <a:rPr lang="en">
                <a:solidFill>
                  <a:srgbClr val="FFFFFF"/>
                </a:solidFill>
                <a:latin typeface="Oswald"/>
                <a:ea typeface="Oswald"/>
                <a:cs typeface="Oswald"/>
                <a:sym typeface="Oswald"/>
              </a:rPr>
              <a:t>Will use AWS first on the next training interval</a:t>
            </a:r>
            <a:endParaRPr>
              <a:solidFill>
                <a:srgbClr val="FFFFFF"/>
              </a:solidFill>
              <a:latin typeface="Oswald"/>
              <a:ea typeface="Oswald"/>
              <a:cs typeface="Oswald"/>
              <a:sym typeface="Oswald"/>
            </a:endParaRPr>
          </a:p>
          <a:p>
            <a:pPr indent="0" lvl="0" marL="0" rtl="0" algn="l">
              <a:spcBef>
                <a:spcPts val="1600"/>
              </a:spcBef>
              <a:spcAft>
                <a:spcPts val="1600"/>
              </a:spcAft>
              <a:buNone/>
            </a:pPr>
            <a:r>
              <a:t/>
            </a:r>
            <a:endParaRPr>
              <a:solidFill>
                <a:srgbClr val="FFFFFF"/>
              </a:solidFill>
              <a:latin typeface="Oswald"/>
              <a:ea typeface="Oswald"/>
              <a:cs typeface="Oswald"/>
              <a:sym typeface="Oswald"/>
            </a:endParaRPr>
          </a:p>
        </p:txBody>
      </p:sp>
      <p:pic>
        <p:nvPicPr>
          <p:cNvPr id="145" name="Google Shape;145;p21"/>
          <p:cNvPicPr preferRelativeResize="0"/>
          <p:nvPr/>
        </p:nvPicPr>
        <p:blipFill>
          <a:blip r:embed="rId5">
            <a:alphaModFix/>
          </a:blip>
          <a:stretch>
            <a:fillRect/>
          </a:stretch>
        </p:blipFill>
        <p:spPr>
          <a:xfrm>
            <a:off x="0" y="4462475"/>
            <a:ext cx="9144001" cy="681025"/>
          </a:xfrm>
          <a:prstGeom prst="rect">
            <a:avLst/>
          </a:prstGeom>
          <a:noFill/>
          <a:ln>
            <a:noFill/>
          </a:ln>
        </p:spPr>
      </p:pic>
      <p:sp>
        <p:nvSpPr>
          <p:cNvPr id="146" name="Google Shape;146;p21"/>
          <p:cNvSpPr txBox="1"/>
          <p:nvPr/>
        </p:nvSpPr>
        <p:spPr>
          <a:xfrm>
            <a:off x="311700" y="446247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Average"/>
                <a:ea typeface="Average"/>
                <a:cs typeface="Average"/>
                <a:sym typeface="Average"/>
              </a:rPr>
              <a:t>Armed.</a:t>
            </a:r>
            <a:endParaRPr sz="1800">
              <a:solidFill>
                <a:srgbClr val="F3F3F3"/>
              </a:solidFill>
              <a:latin typeface="Average"/>
              <a:ea typeface="Average"/>
              <a:cs typeface="Average"/>
              <a:sym typeface="Average"/>
            </a:endParaRPr>
          </a:p>
        </p:txBody>
      </p:sp>
      <p:sp>
        <p:nvSpPr>
          <p:cNvPr id="147" name="Google Shape;147;p21"/>
          <p:cNvSpPr txBox="1"/>
          <p:nvPr/>
        </p:nvSpPr>
        <p:spPr>
          <a:xfrm>
            <a:off x="311700" y="4703625"/>
            <a:ext cx="70707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verage"/>
                <a:ea typeface="Average"/>
                <a:cs typeface="Average"/>
                <a:sym typeface="Average"/>
              </a:rPr>
              <a:t>By Xlegic Sin’Austin</a:t>
            </a:r>
            <a:endParaRPr>
              <a:solidFill>
                <a:srgbClr val="F3F3F3"/>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